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5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  <p:sldMasterId id="2147483648" r:id="rId2"/>
    <p:sldMasterId id="2147483787" r:id="rId3"/>
    <p:sldMasterId id="2147483822" r:id="rId4"/>
    <p:sldMasterId id="2147483848" r:id="rId5"/>
    <p:sldMasterId id="2147483766" r:id="rId6"/>
    <p:sldMasterId id="2147483860" r:id="rId7"/>
  </p:sldMasterIdLst>
  <p:notesMasterIdLst>
    <p:notesMasterId r:id="rId41"/>
  </p:notesMasterIdLst>
  <p:handoutMasterIdLst>
    <p:handoutMasterId r:id="rId42"/>
  </p:handoutMasterIdLst>
  <p:sldIdLst>
    <p:sldId id="471" r:id="rId8"/>
    <p:sldId id="475" r:id="rId9"/>
    <p:sldId id="473" r:id="rId10"/>
    <p:sldId id="474" r:id="rId11"/>
    <p:sldId id="476" r:id="rId12"/>
    <p:sldId id="486" r:id="rId13"/>
    <p:sldId id="487" r:id="rId14"/>
    <p:sldId id="477" r:id="rId15"/>
    <p:sldId id="488" r:id="rId16"/>
    <p:sldId id="479" r:id="rId17"/>
    <p:sldId id="481" r:id="rId18"/>
    <p:sldId id="480" r:id="rId19"/>
    <p:sldId id="482" r:id="rId20"/>
    <p:sldId id="490" r:id="rId21"/>
    <p:sldId id="489" r:id="rId22"/>
    <p:sldId id="491" r:id="rId23"/>
    <p:sldId id="500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6" r:id="rId33"/>
    <p:sldId id="501" r:id="rId34"/>
    <p:sldId id="502" r:id="rId35"/>
    <p:sldId id="504" r:id="rId36"/>
    <p:sldId id="503" r:id="rId37"/>
    <p:sldId id="505" r:id="rId38"/>
    <p:sldId id="485" r:id="rId39"/>
    <p:sldId id="484" r:id="rId40"/>
  </p:sldIdLst>
  <p:sldSz cx="12192000" cy="6858000"/>
  <p:notesSz cx="6858000" cy="9144000"/>
  <p:embeddedFontLs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Domine" panose="02040503040403060204" pitchFamily="18" charset="0"/>
      <p:regular r:id="rId47"/>
      <p:bold r:id="rId48"/>
    </p:embeddedFont>
    <p:embeddedFont>
      <p:font typeface="Montserrat Light" panose="00000400000000000000" pitchFamily="2" charset="0"/>
      <p:regular r:id="rId49"/>
      <p: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" id="{909786E2-2AAE-40F9-9FC4-8622972C013E}">
          <p14:sldIdLst>
            <p14:sldId id="471"/>
            <p14:sldId id="475"/>
            <p14:sldId id="473"/>
            <p14:sldId id="474"/>
            <p14:sldId id="476"/>
            <p14:sldId id="486"/>
            <p14:sldId id="487"/>
            <p14:sldId id="477"/>
            <p14:sldId id="488"/>
            <p14:sldId id="479"/>
            <p14:sldId id="481"/>
            <p14:sldId id="480"/>
            <p14:sldId id="482"/>
            <p14:sldId id="490"/>
            <p14:sldId id="489"/>
            <p14:sldId id="491"/>
            <p14:sldId id="500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6"/>
            <p14:sldId id="501"/>
            <p14:sldId id="502"/>
            <p14:sldId id="504"/>
            <p14:sldId id="503"/>
            <p14:sldId id="505"/>
            <p14:sldId id="485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h Gilliland" initials="BG" lastIdx="34" clrIdx="0">
    <p:extLst>
      <p:ext uri="{19B8F6BF-5375-455C-9EA6-DF929625EA0E}">
        <p15:presenceInfo xmlns:p15="http://schemas.microsoft.com/office/powerpoint/2012/main" userId="Beth Gillila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D22"/>
    <a:srgbClr val="FFCC00"/>
    <a:srgbClr val="757575"/>
    <a:srgbClr val="000000"/>
    <a:srgbClr val="4C5456"/>
    <a:srgbClr val="756DCA"/>
    <a:srgbClr val="E3463B"/>
    <a:srgbClr val="FCFCFC"/>
    <a:srgbClr val="242B2D"/>
    <a:srgbClr val="514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6" autoAdjust="0"/>
    <p:restoredTop sz="83095" autoAdjust="0"/>
  </p:normalViewPr>
  <p:slideViewPr>
    <p:cSldViewPr snapToGrid="0">
      <p:cViewPr varScale="1">
        <p:scale>
          <a:sx n="89" d="100"/>
          <a:sy n="89" d="100"/>
        </p:scale>
        <p:origin x="142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06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gs" Target="tags/tag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58.xml"/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DB0AB-BC29-4A3E-A0AA-516F3D873074}" type="datetimeFigureOut">
              <a:rPr lang="en-US" smtClean="0">
                <a:latin typeface="Montserrat" panose="00000500000000000000" pitchFamily="2" charset="0"/>
              </a:rPr>
              <a:t>1/28/2020</a:t>
            </a:fld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8DE1-81E6-47CD-ABE0-5FFD9D8AC1B5}" type="slidenum">
              <a:rPr lang="en-US" smtClean="0">
                <a:latin typeface="Montserrat" panose="00000500000000000000" pitchFamily="2" charset="0"/>
              </a:rPr>
              <a:t>‹#›</a:t>
            </a:fld>
            <a:endParaRPr lang="en-US" dirty="0">
              <a:latin typeface="Montserrat" panose="00000500000000000000" pitchFamily="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93801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02275740-B186-4AEA-8278-7DE45A282D76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6780D6FF-EC6E-40F2-8E34-E97C912E2E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1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LinuxCon_Europe_Linus_Torvalds_03_(cropped)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Wikipedia:</a:t>
            </a:r>
          </a:p>
          <a:p>
            <a:r>
              <a:rPr lang="en-US" dirty="0" smtClean="0">
                <a:hlinkClick r:id="rId3"/>
              </a:rPr>
              <a:t>https://en.wikipedia.org/wiki/File:LinuxCon_Europe_Linus_Torvalds_03_(cropped).jpg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52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to start your day and before you push</a:t>
            </a:r>
            <a:r>
              <a:rPr lang="en-US" baseline="0" dirty="0" smtClean="0"/>
              <a:t> files up to the repo.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4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7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pages are Linux</a:t>
            </a:r>
            <a:r>
              <a:rPr lang="en-US" baseline="0" dirty="0" smtClean="0"/>
              <a:t> only</a:t>
            </a:r>
          </a:p>
          <a:p>
            <a:r>
              <a:rPr lang="en-US" baseline="0" dirty="0" smtClean="0"/>
              <a:t>Help in Windows will open the webpage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1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Googling specific tasks</a:t>
            </a:r>
            <a:r>
              <a:rPr lang="en-US" baseline="0" dirty="0" smtClean="0"/>
              <a:t> can be really helpful.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5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learned from Git in a Month of Lunches</a:t>
            </a:r>
            <a:r>
              <a:rPr lang="en-US" baseline="0" dirty="0" smtClean="0"/>
              <a:t> and playing with the tools.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ARTICLES are a good source of information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91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69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Git, Confluence,</a:t>
            </a:r>
            <a:r>
              <a:rPr lang="en-US" baseline="0" dirty="0" smtClean="0"/>
              <a:t> Team Support are all version controlled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12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file is in one of these folders</a:t>
            </a:r>
            <a:r>
              <a:rPr lang="en-US" baseline="0" dirty="0" smtClean="0"/>
              <a:t> it is ready for production and should be committed to the repo and pushed to </a:t>
            </a:r>
            <a:r>
              <a:rPr lang="en-US" baseline="0" dirty="0" err="1" smtClean="0"/>
              <a:t>BitBucket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5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8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1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you have files labeled version 1, version 2</a:t>
            </a:r>
          </a:p>
          <a:p>
            <a:r>
              <a:rPr lang="en-US" dirty="0" smtClean="0"/>
              <a:t>It is the de facto standard</a:t>
            </a:r>
          </a:p>
          <a:p>
            <a:r>
              <a:rPr lang="en-US" dirty="0" smtClean="0"/>
              <a:t>It is the company standard</a:t>
            </a:r>
            <a:r>
              <a:rPr lang="en-US" baseline="0" dirty="0" smtClean="0"/>
              <a:t> (We also used Mercurial until </a:t>
            </a:r>
            <a:r>
              <a:rPr lang="en-US" baseline="0" dirty="0" err="1" smtClean="0"/>
              <a:t>Atlassian</a:t>
            </a:r>
            <a:r>
              <a:rPr lang="en-US" baseline="0" dirty="0" smtClean="0"/>
              <a:t> discontinued support for it.)</a:t>
            </a:r>
          </a:p>
          <a:p>
            <a:r>
              <a:rPr lang="en-US" baseline="0" dirty="0" smtClean="0"/>
              <a:t>It is not just for programmers (this whole presentation is in a Training repository)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10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always need more than one line.</a:t>
            </a:r>
          </a:p>
          <a:p>
            <a:r>
              <a:rPr lang="en-US" dirty="0" smtClean="0"/>
              <a:t>Just</a:t>
            </a:r>
            <a:r>
              <a:rPr lang="en-US" baseline="0" dirty="0" smtClean="0"/>
              <a:t> a JIRA card can be sufficient for the additional information if there is enough detail in the 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0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38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VSCode</a:t>
            </a:r>
            <a:r>
              <a:rPr lang="en-US" dirty="0" smtClean="0"/>
              <a:t> is my</a:t>
            </a:r>
            <a:r>
              <a:rPr lang="en-US" baseline="0" dirty="0" smtClean="0"/>
              <a:t> (Paul’s) personal favorite.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not comfortable with CLI GUIs are a great way to learn the commands that are being done and then you can Google those commands to learn how to use the CLI.</a:t>
            </a:r>
          </a:p>
          <a:p>
            <a:r>
              <a:rPr lang="en-US" baseline="0" dirty="0" smtClean="0"/>
              <a:t>I do this a lot with AWS Console and CLI.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53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27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</a:p>
          <a:p>
            <a:r>
              <a:rPr lang="en-US" dirty="0" smtClean="0"/>
              <a:t>Chris</a:t>
            </a:r>
            <a:r>
              <a:rPr lang="en-US" baseline="0" dirty="0" smtClean="0"/>
              <a:t> V &amp; Paul</a:t>
            </a:r>
          </a:p>
          <a:p>
            <a:r>
              <a:rPr lang="en-US" baseline="0" dirty="0" smtClean="0"/>
              <a:t>Chantry &amp; Wayne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can save your rear end. (Ability to recover previous versions)</a:t>
            </a:r>
          </a:p>
          <a:p>
            <a:r>
              <a:rPr lang="en-US" dirty="0" smtClean="0"/>
              <a:t>It allows multiple people to work on the same document at the same time.</a:t>
            </a:r>
          </a:p>
          <a:p>
            <a:r>
              <a:rPr lang="en-US" dirty="0" smtClean="0"/>
              <a:t>Better cross team functionality</a:t>
            </a:r>
          </a:p>
          <a:p>
            <a:r>
              <a:rPr lang="en-US" dirty="0" smtClean="0"/>
              <a:t>Traceability</a:t>
            </a:r>
          </a:p>
          <a:p>
            <a:r>
              <a:rPr lang="en-US" dirty="0" smtClean="0"/>
              <a:t>Accountability (Git blame) – it tracks who made changes</a:t>
            </a:r>
            <a:r>
              <a:rPr lang="en-US" baseline="0" dirty="0" smtClean="0"/>
              <a:t> to a document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MANAGERIAL REASON: If your laptop is lost, stolen or destroyed your work is recoverable.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1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just deleted something you didn’t mean</a:t>
            </a:r>
            <a:r>
              <a:rPr lang="en-US" baseline="0" dirty="0" smtClean="0"/>
              <a:t>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59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pull the last committed version from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54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for the items that you would</a:t>
            </a:r>
            <a:r>
              <a:rPr lang="en-US" baseline="0" dirty="0" smtClean="0"/>
              <a:t> save to your local hard drive but you want version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67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get the URL</a:t>
            </a:r>
            <a:r>
              <a:rPr lang="en-US" baseline="0" dirty="0" smtClean="0"/>
              <a:t> or UNC of the repo that you want to clone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79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r>
              <a:rPr lang="en-US" baseline="0" dirty="0" smtClean="0"/>
              <a:t> a repository will make a folder and copy the contents and history into this new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6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.xml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0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5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7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8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4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58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87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0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FCCFD62-BC8B-4512-AFF2-6649BCAC55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7016750" cy="29098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36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868768C-2415-4BB7-BDE7-C40AD160D4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366963"/>
            <a:ext cx="5851525" cy="44910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838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5834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824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75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762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876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Big Idea (Over Dark Image)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6E1E6F-3901-40FF-815D-38C0B96B3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1145"/>
            <a:ext cx="4142792" cy="2568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47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1768324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1768324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316490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7687678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9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7687678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0" name="Presenter Picture"/>
          <p:cNvSpPr>
            <a:spLocks noGrp="1"/>
          </p:cNvSpPr>
          <p:nvPr>
            <p:ph type="pic" sz="quarter" idx="21"/>
          </p:nvPr>
        </p:nvSpPr>
        <p:spPr>
          <a:xfrm>
            <a:off x="6235844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1661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ight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Idea (Over Light Image)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9EC8A-F9D8-4CD2-94DA-ED7DB442C5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5BB0529-E340-44B9-AC6C-8DC804041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0825"/>
            <a:ext cx="3563938" cy="2571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932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925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36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658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CC20013-AAE7-4410-A7E6-3AD8EDD70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1954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6D11EB0-6E41-4011-9968-CD0D0B7414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7625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379E546-8BE7-4D83-8598-CB683D7C1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693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8614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0413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11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254145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254145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246782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8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4246782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9" name="Presenter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8239420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10" name="Title/Company"/>
          <p:cNvSpPr>
            <a:spLocks noGrp="1"/>
          </p:cNvSpPr>
          <p:nvPr>
            <p:ph type="body" sz="quarter" idx="22" hasCustomPrompt="1"/>
          </p:nvPr>
        </p:nvSpPr>
        <p:spPr>
          <a:xfrm>
            <a:off x="8239420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1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4145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resenter Picture"/>
          <p:cNvSpPr>
            <a:spLocks noGrp="1"/>
          </p:cNvSpPr>
          <p:nvPr>
            <p:ph type="pic" sz="quarter" idx="23"/>
          </p:nvPr>
        </p:nvSpPr>
        <p:spPr>
          <a:xfrm>
            <a:off x="4246782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resenter Picture"/>
          <p:cNvSpPr>
            <a:spLocks noGrp="1"/>
          </p:cNvSpPr>
          <p:nvPr>
            <p:ph type="pic" sz="quarter" idx="24"/>
          </p:nvPr>
        </p:nvSpPr>
        <p:spPr>
          <a:xfrm>
            <a:off x="8239419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806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48806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(Short)">
    <p:bg>
      <p:bgPr>
        <a:blipFill dpi="0" rotWithShape="1"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Testimonial Short Quote </a:t>
            </a:r>
            <a:br>
              <a:rPr lang="en-US" dirty="0"/>
            </a:br>
            <a:r>
              <a:rPr lang="en-US" dirty="0"/>
              <a:t>over Background Image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490703" y="2979085"/>
            <a:ext cx="6095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1007280" y="823624"/>
            <a:ext cx="8070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711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Long">
    <p:bg>
      <p:bgPr>
        <a:blipFill dpi="0" rotWithShape="1"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“Testimonial Long Quote </a:t>
            </a:r>
            <a:br>
              <a:rPr lang="en-US" dirty="0"/>
            </a:br>
            <a:r>
              <a:rPr lang="en-US" dirty="0"/>
              <a:t>over Background Image”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8817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29499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0376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5233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2582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542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98562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5220"/>
            <a:ext cx="1554480" cy="632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0071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1543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97274"/>
            <a:ext cx="10972800" cy="66345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439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394653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4" name="Tessitura Logo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198"/>
          <a:stretch/>
        </p:blipFill>
        <p:spPr>
          <a:xfrm>
            <a:off x="5318760" y="5965220"/>
            <a:ext cx="1554480" cy="709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80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for light image)">
    <p:bg>
      <p:bgPr>
        <a:blipFill dpi="0" rotWithShape="1">
          <a:blip r:embed="rId3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Over Lightened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3247F1-6B56-480E-8A70-B3D77799C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8" name="Presenter Picture">
            <a:extLst>
              <a:ext uri="{FF2B5EF4-FFF2-40B4-BE49-F238E27FC236}">
                <a16:creationId xmlns:a16="http://schemas.microsoft.com/office/drawing/2014/main" id="{B63EBBDF-9E4A-474B-A754-F3BCE64F5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401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Just an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936DD0DA-D641-49BB-B25A-2FD923EB3D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DB55308B-B4B8-4F19-ADF5-A1A0A94D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BE2B1D6-04A5-45E9-823D-C0428A7E96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981604-5E51-410E-9BE2-D3EA53F461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450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316E47A-31D1-482A-B6AF-4D2DFFB061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713E37D0-3FFF-43E5-AE58-82D93F5E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602361"/>
            <a:ext cx="4142792" cy="251032"/>
          </a:xfrm>
        </p:spPr>
        <p:txBody>
          <a:bodyPr>
            <a:norm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813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, no fav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ull Screen Image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1B95359-48F6-40C3-A3BA-42BE709389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1080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5527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413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8409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C5BE5-CC76-4614-BB0F-768FEBE8AE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68011" y="517525"/>
            <a:ext cx="2617940" cy="5720437"/>
          </a:xfrm>
        </p:spPr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r>
              <a:rPr lang="en-US" dirty="0"/>
              <a:t>Screen shot- iPhone X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0999" y="340628"/>
            <a:ext cx="7759701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"/>
          <p:cNvSpPr>
            <a:spLocks noGrp="1"/>
          </p:cNvSpPr>
          <p:nvPr>
            <p:ph idx="1" hasCustomPrompt="1"/>
          </p:nvPr>
        </p:nvSpPr>
        <p:spPr>
          <a:xfrm>
            <a:off x="380999" y="1975477"/>
            <a:ext cx="7759702" cy="4435714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8" name="Picture 2" descr="https://dl.boxcloud.com/api/2.0/internal_files/290218879056/versions/305449228704/representations/png_paged_2048x2048/content/1.png?access_token=1!33GnGCtYQ0d_jS_S93UtvBpR2tuFNPyYgH_U0DUwskYh1WjJ-4AV2YkIKJwrq8AwtKskUGokm1BGwOxY34eNrqmSwhP13y47LZn1fGjh0HYq_gNyO0dlWQ7F4s8xHQEm8Gh816dFldrUo3r_MUE6HWaFehEFPMVNT5C27UAh0HID6xKQvcXVyd7EOQPhAYts3obRYe3Oua0k4rf6ijNnY2bDAjsxKBiZfz6zFLSQLfA1tvvrY2Jx0nXrRlzoRsySPUdAaPLswXUgJb7TEMMAj6j-jMC8Jv3mF91EDbiTVtE-nkrUtZKcrtmqBYaZlCrI18HiCOACUmGNlStMgkqAzuFCLeceRxhw7-akFTg5emuhccZi-f4E63KJXeeO3D8rKRJueY6ScV4u3jKjMn_L2eTF_LgCr0uGq04NsthWYJNurD1-3bBT3UthyrcivYXh5-Igtbb8ER80ulcUs1laLi2DAKwzFCaiSTUKQVtSGRJGwylEhrg4dCEWXM8TcTpebODg-pAjEA-foVaAL40VmFJACMJug-JOE1LiSCiQPuin0YGka3v_yn_suDtoEEE2rCaSuQJ16jKDBabw8-9QKChbpV70Y1ArwBvQQshPyudyM6KzqSqP-Y6GtUI5aWmowg..&amp;shared_link=https%3A%2F%2Ftessituranetwork.app.box.com%2Fs%2F1h29ar8xvikmj6aj28qanvyjqsmi6eci&amp;box_client_name=box-content-preview&amp;box_client_version=2.17.0">
            <a:extLst>
              <a:ext uri="{FF2B5EF4-FFF2-40B4-BE49-F238E27FC236}">
                <a16:creationId xmlns:a16="http://schemas.microsoft.com/office/drawing/2014/main" id="{483B742F-87C4-4509-8F8B-5A33311A6C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6562" y="340628"/>
            <a:ext cx="3039456" cy="60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35556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101638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"/>
          <p:cNvSpPr>
            <a:spLocks noGrp="1"/>
          </p:cNvSpPr>
          <p:nvPr>
            <p:ph idx="1" hasCustomPrompt="1"/>
          </p:nvPr>
        </p:nvSpPr>
        <p:spPr>
          <a:xfrm>
            <a:off x="381000" y="1634837"/>
            <a:ext cx="3708400" cy="43434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9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83516" y="206017"/>
            <a:ext cx="4847529" cy="7201039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1BA071-DFEF-47A9-BF82-7FD13D01A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525" y="1816100"/>
            <a:ext cx="6350000" cy="39576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7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09407" y="-1007606"/>
            <a:ext cx="5973187" cy="887321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9638" y="976313"/>
            <a:ext cx="7840662" cy="48863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full screen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056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4" y="279400"/>
            <a:ext cx="10662123" cy="62738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97831" y="516731"/>
            <a:ext cx="8898732" cy="50077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laptop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74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2676904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3152001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2416784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/Company">
            <a:extLst>
              <a:ext uri="{FF2B5EF4-FFF2-40B4-BE49-F238E27FC236}">
                <a16:creationId xmlns:a16="http://schemas.microsoft.com/office/drawing/2014/main" id="{A56D742E-9C31-4412-80BA-E1FA7BD277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8873" y="3705999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 (optional)</a:t>
            </a:r>
          </a:p>
        </p:txBody>
      </p:sp>
      <p:sp>
        <p:nvSpPr>
          <p:cNvPr id="9" name="Title/Company">
            <a:extLst>
              <a:ext uri="{FF2B5EF4-FFF2-40B4-BE49-F238E27FC236}">
                <a16:creationId xmlns:a16="http://schemas.microsoft.com/office/drawing/2014/main" id="{348FDBD6-24CF-4E2E-B853-4F0403A99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8873" y="4259997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Social media handle (optional)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37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_slide_m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E6F6C-71FC-4D15-9929-82D57AA5700E}"/>
              </a:ext>
            </a:extLst>
          </p:cNvPr>
          <p:cNvGrpSpPr/>
          <p:nvPr/>
        </p:nvGrpSpPr>
        <p:grpSpPr>
          <a:xfrm>
            <a:off x="1465493" y="4393797"/>
            <a:ext cx="422990" cy="377741"/>
            <a:chOff x="8450263" y="4408488"/>
            <a:chExt cx="341313" cy="304801"/>
          </a:xfrm>
          <a:solidFill>
            <a:schemeClr val="bg1"/>
          </a:solidFill>
        </p:grpSpPr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B034F963-844F-4021-B341-D0F20902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5826" y="4683126"/>
              <a:ext cx="230188" cy="30163"/>
            </a:xfrm>
            <a:custGeom>
              <a:avLst/>
              <a:gdLst>
                <a:gd name="T0" fmla="*/ 126 w 145"/>
                <a:gd name="T1" fmla="*/ 0 h 19"/>
                <a:gd name="T2" fmla="*/ 24 w 145"/>
                <a:gd name="T3" fmla="*/ 0 h 19"/>
                <a:gd name="T4" fmla="*/ 24 w 145"/>
                <a:gd name="T5" fmla="*/ 10 h 19"/>
                <a:gd name="T6" fmla="*/ 0 w 145"/>
                <a:gd name="T7" fmla="*/ 10 h 19"/>
                <a:gd name="T8" fmla="*/ 0 w 145"/>
                <a:gd name="T9" fmla="*/ 19 h 19"/>
                <a:gd name="T10" fmla="*/ 145 w 145"/>
                <a:gd name="T11" fmla="*/ 19 h 19"/>
                <a:gd name="T12" fmla="*/ 145 w 145"/>
                <a:gd name="T13" fmla="*/ 10 h 19"/>
                <a:gd name="T14" fmla="*/ 126 w 145"/>
                <a:gd name="T15" fmla="*/ 10 h 19"/>
                <a:gd name="T16" fmla="*/ 126 w 14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9">
                  <a:moveTo>
                    <a:pt x="126" y="0"/>
                  </a:moveTo>
                  <a:lnTo>
                    <a:pt x="24" y="0"/>
                  </a:lnTo>
                  <a:lnTo>
                    <a:pt x="24" y="1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45" y="19"/>
                  </a:lnTo>
                  <a:lnTo>
                    <a:pt x="145" y="10"/>
                  </a:lnTo>
                  <a:lnTo>
                    <a:pt x="126" y="1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96A6F37D-71D1-4F98-BA3B-7744A9C24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0263" y="4408488"/>
              <a:ext cx="341313" cy="266700"/>
            </a:xfrm>
            <a:custGeom>
              <a:avLst/>
              <a:gdLst>
                <a:gd name="T0" fmla="*/ 87 w 91"/>
                <a:gd name="T1" fmla="*/ 0 h 71"/>
                <a:gd name="T2" fmla="*/ 4 w 91"/>
                <a:gd name="T3" fmla="*/ 0 h 71"/>
                <a:gd name="T4" fmla="*/ 0 w 91"/>
                <a:gd name="T5" fmla="*/ 3 h 71"/>
                <a:gd name="T6" fmla="*/ 0 w 91"/>
                <a:gd name="T7" fmla="*/ 67 h 71"/>
                <a:gd name="T8" fmla="*/ 4 w 91"/>
                <a:gd name="T9" fmla="*/ 71 h 71"/>
                <a:gd name="T10" fmla="*/ 87 w 91"/>
                <a:gd name="T11" fmla="*/ 71 h 71"/>
                <a:gd name="T12" fmla="*/ 91 w 91"/>
                <a:gd name="T13" fmla="*/ 67 h 71"/>
                <a:gd name="T14" fmla="*/ 91 w 91"/>
                <a:gd name="T15" fmla="*/ 3 h 71"/>
                <a:gd name="T16" fmla="*/ 87 w 91"/>
                <a:gd name="T17" fmla="*/ 0 h 71"/>
                <a:gd name="T18" fmla="*/ 46 w 91"/>
                <a:gd name="T19" fmla="*/ 68 h 71"/>
                <a:gd name="T20" fmla="*/ 41 w 91"/>
                <a:gd name="T21" fmla="*/ 63 h 71"/>
                <a:gd name="T22" fmla="*/ 46 w 91"/>
                <a:gd name="T23" fmla="*/ 58 h 71"/>
                <a:gd name="T24" fmla="*/ 51 w 91"/>
                <a:gd name="T25" fmla="*/ 63 h 71"/>
                <a:gd name="T26" fmla="*/ 46 w 91"/>
                <a:gd name="T27" fmla="*/ 68 h 71"/>
                <a:gd name="T28" fmla="*/ 86 w 91"/>
                <a:gd name="T29" fmla="*/ 55 h 71"/>
                <a:gd name="T30" fmla="*/ 6 w 91"/>
                <a:gd name="T31" fmla="*/ 55 h 71"/>
                <a:gd name="T32" fmla="*/ 6 w 91"/>
                <a:gd name="T33" fmla="*/ 5 h 71"/>
                <a:gd name="T34" fmla="*/ 86 w 91"/>
                <a:gd name="T35" fmla="*/ 5 h 71"/>
                <a:gd name="T36" fmla="*/ 86 w 91"/>
                <a:gd name="T3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71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2" y="71"/>
                    <a:pt x="4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9" y="71"/>
                    <a:pt x="91" y="69"/>
                    <a:pt x="91" y="67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7" y="0"/>
                  </a:cubicBezTo>
                  <a:close/>
                  <a:moveTo>
                    <a:pt x="46" y="68"/>
                  </a:moveTo>
                  <a:cubicBezTo>
                    <a:pt x="43" y="68"/>
                    <a:pt x="41" y="65"/>
                    <a:pt x="41" y="63"/>
                  </a:cubicBezTo>
                  <a:cubicBezTo>
                    <a:pt x="41" y="60"/>
                    <a:pt x="43" y="58"/>
                    <a:pt x="46" y="58"/>
                  </a:cubicBezTo>
                  <a:cubicBezTo>
                    <a:pt x="48" y="58"/>
                    <a:pt x="51" y="60"/>
                    <a:pt x="51" y="63"/>
                  </a:cubicBezTo>
                  <a:cubicBezTo>
                    <a:pt x="51" y="65"/>
                    <a:pt x="48" y="68"/>
                    <a:pt x="46" y="68"/>
                  </a:cubicBezTo>
                  <a:close/>
                  <a:moveTo>
                    <a:pt x="86" y="55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6" y="5"/>
                    <a:pt x="86" y="5"/>
                    <a:pt x="86" y="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Freeform 77">
            <a:extLst>
              <a:ext uri="{FF2B5EF4-FFF2-40B4-BE49-F238E27FC236}">
                <a16:creationId xmlns:a16="http://schemas.microsoft.com/office/drawing/2014/main" id="{674118EF-658F-44DD-AA7E-BFF91D5D421A}"/>
              </a:ext>
            </a:extLst>
          </p:cNvPr>
          <p:cNvSpPr>
            <a:spLocks/>
          </p:cNvSpPr>
          <p:nvPr/>
        </p:nvSpPr>
        <p:spPr bwMode="auto">
          <a:xfrm>
            <a:off x="6477195" y="4427634"/>
            <a:ext cx="396045" cy="338554"/>
          </a:xfrm>
          <a:custGeom>
            <a:avLst/>
            <a:gdLst>
              <a:gd name="T0" fmla="*/ 82 w 82"/>
              <a:gd name="T1" fmla="*/ 9 h 67"/>
              <a:gd name="T2" fmla="*/ 72 w 82"/>
              <a:gd name="T3" fmla="*/ 11 h 67"/>
              <a:gd name="T4" fmla="*/ 80 w 82"/>
              <a:gd name="T5" fmla="*/ 2 h 67"/>
              <a:gd name="T6" fmla="*/ 68 w 82"/>
              <a:gd name="T7" fmla="*/ 6 h 67"/>
              <a:gd name="T8" fmla="*/ 57 w 82"/>
              <a:gd name="T9" fmla="*/ 0 h 67"/>
              <a:gd name="T10" fmla="*/ 40 w 82"/>
              <a:gd name="T11" fmla="*/ 17 h 67"/>
              <a:gd name="T12" fmla="*/ 41 w 82"/>
              <a:gd name="T13" fmla="*/ 21 h 67"/>
              <a:gd name="T14" fmla="*/ 6 w 82"/>
              <a:gd name="T15" fmla="*/ 4 h 67"/>
              <a:gd name="T16" fmla="*/ 4 w 82"/>
              <a:gd name="T17" fmla="*/ 12 h 67"/>
              <a:gd name="T18" fmla="*/ 11 w 82"/>
              <a:gd name="T19" fmla="*/ 26 h 67"/>
              <a:gd name="T20" fmla="*/ 4 w 82"/>
              <a:gd name="T21" fmla="*/ 24 h 67"/>
              <a:gd name="T22" fmla="*/ 4 w 82"/>
              <a:gd name="T23" fmla="*/ 24 h 67"/>
              <a:gd name="T24" fmla="*/ 17 w 82"/>
              <a:gd name="T25" fmla="*/ 41 h 67"/>
              <a:gd name="T26" fmla="*/ 12 w 82"/>
              <a:gd name="T27" fmla="*/ 42 h 67"/>
              <a:gd name="T28" fmla="*/ 9 w 82"/>
              <a:gd name="T29" fmla="*/ 41 h 67"/>
              <a:gd name="T30" fmla="*/ 25 w 82"/>
              <a:gd name="T31" fmla="*/ 53 h 67"/>
              <a:gd name="T32" fmla="*/ 4 w 82"/>
              <a:gd name="T33" fmla="*/ 60 h 67"/>
              <a:gd name="T34" fmla="*/ 0 w 82"/>
              <a:gd name="T35" fmla="*/ 60 h 67"/>
              <a:gd name="T36" fmla="*/ 26 w 82"/>
              <a:gd name="T37" fmla="*/ 67 h 67"/>
              <a:gd name="T38" fmla="*/ 73 w 82"/>
              <a:gd name="T39" fmla="*/ 19 h 67"/>
              <a:gd name="T40" fmla="*/ 73 w 82"/>
              <a:gd name="T41" fmla="*/ 17 h 67"/>
              <a:gd name="T42" fmla="*/ 82 w 82"/>
              <a:gd name="T43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2" h="67">
                <a:moveTo>
                  <a:pt x="82" y="9"/>
                </a:moveTo>
                <a:cubicBezTo>
                  <a:pt x="79" y="10"/>
                  <a:pt x="75" y="11"/>
                  <a:pt x="72" y="11"/>
                </a:cubicBezTo>
                <a:cubicBezTo>
                  <a:pt x="75" y="9"/>
                  <a:pt x="78" y="6"/>
                  <a:pt x="80" y="2"/>
                </a:cubicBezTo>
                <a:cubicBezTo>
                  <a:pt x="76" y="4"/>
                  <a:pt x="73" y="5"/>
                  <a:pt x="68" y="6"/>
                </a:cubicBezTo>
                <a:cubicBezTo>
                  <a:pt x="66" y="2"/>
                  <a:pt x="61" y="0"/>
                  <a:pt x="57" y="0"/>
                </a:cubicBezTo>
                <a:cubicBezTo>
                  <a:pt x="48" y="0"/>
                  <a:pt x="40" y="8"/>
                  <a:pt x="40" y="17"/>
                </a:cubicBezTo>
                <a:cubicBezTo>
                  <a:pt x="40" y="19"/>
                  <a:pt x="40" y="20"/>
                  <a:pt x="41" y="21"/>
                </a:cubicBezTo>
                <a:cubicBezTo>
                  <a:pt x="27" y="21"/>
                  <a:pt x="14" y="14"/>
                  <a:pt x="6" y="4"/>
                </a:cubicBezTo>
                <a:cubicBezTo>
                  <a:pt x="4" y="6"/>
                  <a:pt x="4" y="9"/>
                  <a:pt x="4" y="12"/>
                </a:cubicBezTo>
                <a:cubicBezTo>
                  <a:pt x="4" y="18"/>
                  <a:pt x="6" y="23"/>
                  <a:pt x="11" y="26"/>
                </a:cubicBezTo>
                <a:cubicBezTo>
                  <a:pt x="9" y="26"/>
                  <a:pt x="6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32"/>
                  <a:pt x="9" y="39"/>
                  <a:pt x="17" y="41"/>
                </a:cubicBezTo>
                <a:cubicBezTo>
                  <a:pt x="16" y="41"/>
                  <a:pt x="14" y="42"/>
                  <a:pt x="12" y="42"/>
                </a:cubicBezTo>
                <a:cubicBezTo>
                  <a:pt x="11" y="42"/>
                  <a:pt x="10" y="41"/>
                  <a:pt x="9" y="41"/>
                </a:cubicBezTo>
                <a:cubicBezTo>
                  <a:pt x="11" y="48"/>
                  <a:pt x="18" y="53"/>
                  <a:pt x="25" y="53"/>
                </a:cubicBezTo>
                <a:cubicBezTo>
                  <a:pt x="19" y="57"/>
                  <a:pt x="12" y="60"/>
                  <a:pt x="4" y="60"/>
                </a:cubicBezTo>
                <a:cubicBezTo>
                  <a:pt x="3" y="60"/>
                  <a:pt x="2" y="60"/>
                  <a:pt x="0" y="60"/>
                </a:cubicBezTo>
                <a:cubicBezTo>
                  <a:pt x="7" y="65"/>
                  <a:pt x="16" y="67"/>
                  <a:pt x="26" y="67"/>
                </a:cubicBezTo>
                <a:cubicBezTo>
                  <a:pt x="57" y="67"/>
                  <a:pt x="73" y="42"/>
                  <a:pt x="73" y="19"/>
                </a:cubicBezTo>
                <a:cubicBezTo>
                  <a:pt x="73" y="19"/>
                  <a:pt x="73" y="18"/>
                  <a:pt x="73" y="17"/>
                </a:cubicBezTo>
                <a:cubicBezTo>
                  <a:pt x="77" y="15"/>
                  <a:pt x="80" y="12"/>
                  <a:pt x="82" y="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183D8FC2-FBFF-4389-B275-DCD3DAB75BFF}"/>
              </a:ext>
            </a:extLst>
          </p:cNvPr>
          <p:cNvSpPr>
            <a:spLocks/>
          </p:cNvSpPr>
          <p:nvPr/>
        </p:nvSpPr>
        <p:spPr bwMode="auto">
          <a:xfrm>
            <a:off x="6074162" y="4411962"/>
            <a:ext cx="201822" cy="354226"/>
          </a:xfrm>
          <a:custGeom>
            <a:avLst/>
            <a:gdLst>
              <a:gd name="T0" fmla="*/ 0 w 39"/>
              <a:gd name="T1" fmla="*/ 26 h 81"/>
              <a:gd name="T2" fmla="*/ 8 w 39"/>
              <a:gd name="T3" fmla="*/ 26 h 81"/>
              <a:gd name="T4" fmla="*/ 8 w 39"/>
              <a:gd name="T5" fmla="*/ 18 h 81"/>
              <a:gd name="T6" fmla="*/ 11 w 39"/>
              <a:gd name="T7" fmla="*/ 5 h 81"/>
              <a:gd name="T8" fmla="*/ 24 w 39"/>
              <a:gd name="T9" fmla="*/ 0 h 81"/>
              <a:gd name="T10" fmla="*/ 39 w 39"/>
              <a:gd name="T11" fmla="*/ 1 h 81"/>
              <a:gd name="T12" fmla="*/ 37 w 39"/>
              <a:gd name="T13" fmla="*/ 14 h 81"/>
              <a:gd name="T14" fmla="*/ 30 w 39"/>
              <a:gd name="T15" fmla="*/ 12 h 81"/>
              <a:gd name="T16" fmla="*/ 24 w 39"/>
              <a:gd name="T17" fmla="*/ 17 h 81"/>
              <a:gd name="T18" fmla="*/ 24 w 39"/>
              <a:gd name="T19" fmla="*/ 26 h 81"/>
              <a:gd name="T20" fmla="*/ 37 w 39"/>
              <a:gd name="T21" fmla="*/ 26 h 81"/>
              <a:gd name="T22" fmla="*/ 36 w 39"/>
              <a:gd name="T23" fmla="*/ 39 h 81"/>
              <a:gd name="T24" fmla="*/ 24 w 39"/>
              <a:gd name="T25" fmla="*/ 39 h 81"/>
              <a:gd name="T26" fmla="*/ 24 w 39"/>
              <a:gd name="T27" fmla="*/ 81 h 81"/>
              <a:gd name="T28" fmla="*/ 8 w 39"/>
              <a:gd name="T29" fmla="*/ 81 h 81"/>
              <a:gd name="T30" fmla="*/ 8 w 39"/>
              <a:gd name="T31" fmla="*/ 39 h 81"/>
              <a:gd name="T32" fmla="*/ 0 w 39"/>
              <a:gd name="T33" fmla="*/ 39 h 81"/>
              <a:gd name="T34" fmla="*/ 0 w 39"/>
              <a:gd name="T35" fmla="*/ 26 h 81"/>
              <a:gd name="T36" fmla="*/ 0 w 39"/>
              <a:gd name="T37" fmla="*/ 2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9" h="81">
                <a:moveTo>
                  <a:pt x="0" y="26"/>
                </a:moveTo>
                <a:cubicBezTo>
                  <a:pt x="8" y="26"/>
                  <a:pt x="8" y="26"/>
                  <a:pt x="8" y="26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4"/>
                  <a:pt x="8" y="9"/>
                  <a:pt x="11" y="5"/>
                </a:cubicBezTo>
                <a:cubicBezTo>
                  <a:pt x="13" y="2"/>
                  <a:pt x="17" y="0"/>
                  <a:pt x="24" y="0"/>
                </a:cubicBezTo>
                <a:cubicBezTo>
                  <a:pt x="34" y="0"/>
                  <a:pt x="39" y="1"/>
                  <a:pt x="39" y="1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3" y="12"/>
                  <a:pt x="30" y="12"/>
                </a:cubicBezTo>
                <a:cubicBezTo>
                  <a:pt x="27" y="12"/>
                  <a:pt x="24" y="14"/>
                  <a:pt x="24" y="17"/>
                </a:cubicBezTo>
                <a:cubicBezTo>
                  <a:pt x="24" y="26"/>
                  <a:pt x="24" y="26"/>
                  <a:pt x="2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39"/>
                  <a:pt x="36" y="39"/>
                  <a:pt x="36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81"/>
                  <a:pt x="24" y="81"/>
                  <a:pt x="24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8" y="39"/>
                  <a:pt x="8" y="39"/>
                  <a:pt x="8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E0868-49CE-47FA-8D6A-D6579CDECF21}"/>
              </a:ext>
            </a:extLst>
          </p:cNvPr>
          <p:cNvSpPr/>
          <p:nvPr/>
        </p:nvSpPr>
        <p:spPr>
          <a:xfrm>
            <a:off x="2050777" y="4428779"/>
            <a:ext cx="23503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tessituranetwork.com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F01EDC-97A5-4E8E-BEFE-BCCF14D22CB9}"/>
              </a:ext>
            </a:extLst>
          </p:cNvPr>
          <p:cNvSpPr/>
          <p:nvPr/>
        </p:nvSpPr>
        <p:spPr>
          <a:xfrm>
            <a:off x="2050777" y="5172330"/>
            <a:ext cx="2937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info@tessituranetwork.com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266D1-4BDA-480B-AF56-B76277D4E512}"/>
              </a:ext>
            </a:extLst>
          </p:cNvPr>
          <p:cNvSpPr/>
          <p:nvPr/>
        </p:nvSpPr>
        <p:spPr>
          <a:xfrm>
            <a:off x="7074451" y="4435470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tessnetwork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7212BF-C7DD-4937-97F1-E624E79063BA}"/>
              </a:ext>
            </a:extLst>
          </p:cNvPr>
          <p:cNvSpPr txBox="1"/>
          <p:nvPr userDrawn="1"/>
        </p:nvSpPr>
        <p:spPr>
          <a:xfrm>
            <a:off x="1251108" y="3028280"/>
            <a:ext cx="6547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Thank you!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B0F7DC-0FEF-4F9F-AAA1-DC0C177FB4DB}"/>
              </a:ext>
            </a:extLst>
          </p:cNvPr>
          <p:cNvCxnSpPr>
            <a:cxnSpLocks/>
          </p:cNvCxnSpPr>
          <p:nvPr userDrawn="1"/>
        </p:nvCxnSpPr>
        <p:spPr>
          <a:xfrm>
            <a:off x="1337094" y="4037163"/>
            <a:ext cx="9652958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73B585E-5679-43C6-9A31-C0F8F5CC54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9" y="5054566"/>
            <a:ext cx="482670" cy="483516"/>
          </a:xfrm>
          <a:prstGeom prst="rect">
            <a:avLst/>
          </a:prstGeom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594900C6-BCB0-4D28-9158-199887956DB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84" y="4889001"/>
            <a:ext cx="814646" cy="81464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E2AF3C-F447-4289-9273-4EB2B36315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12" y="4411962"/>
            <a:ext cx="354226" cy="3542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A4CA95-7C58-4C2C-AB75-C0FEFBA28648}"/>
              </a:ext>
            </a:extLst>
          </p:cNvPr>
          <p:cNvSpPr/>
          <p:nvPr userDrawn="1"/>
        </p:nvSpPr>
        <p:spPr>
          <a:xfrm>
            <a:off x="7090630" y="5172330"/>
            <a:ext cx="192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tessitura-network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09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63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C5A2F24A-EE9B-41EB-818C-3C36F1F1E00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017838"/>
            <a:ext cx="4483100" cy="38401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23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179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ags" Target="../tags/tag9.xml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tags" Target="../tags/tag1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6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ags" Target="../tags/tag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ags" Target="../tags/tag3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ags" Target="../tags/tag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ags" Target="../tags/tag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7175" y="2155825"/>
            <a:ext cx="11677650" cy="2397579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57175" y="1350649"/>
            <a:ext cx="11677650" cy="7940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408646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93" r:id="rId5"/>
    <p:sldLayoutId id="2147483894" r:id="rId6"/>
  </p:sldLayoutIdLst>
  <p:txStyles>
    <p:titleStyle>
      <a:lvl1pPr marL="0" indent="0" algn="ctr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lang="en-US" sz="4400" b="0" kern="1200" cap="all" spc="200" baseline="0" dirty="0">
          <a:solidFill>
            <a:schemeClr val="bg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914400" indent="-457200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Char char="•"/>
        <a:defRPr lang="en-US" sz="20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2pPr>
      <a:lvl3pPr marL="13763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3pPr>
      <a:lvl4pPr marL="1828800" indent="-458788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4pPr>
      <a:lvl5pPr marL="22907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01E2F515-6226-49EE-9613-62D8645D0C2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1"/>
    </p:custDataLst>
    <p:extLst>
      <p:ext uri="{BB962C8B-B14F-4D97-AF65-F5344CB8AC3E}">
        <p14:creationId xmlns:p14="http://schemas.microsoft.com/office/powerpoint/2010/main" val="374027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63" r:id="rId2"/>
    <p:sldLayoutId id="2147483765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2095500"/>
            <a:ext cx="3971925" cy="2387600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7864" y="353292"/>
            <a:ext cx="7206961" cy="621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Tessitura Favicon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5"/>
    </p:custDataLst>
    <p:extLst>
      <p:ext uri="{BB962C8B-B14F-4D97-AF65-F5344CB8AC3E}">
        <p14:creationId xmlns:p14="http://schemas.microsoft.com/office/powerpoint/2010/main" val="116870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805" r:id="rId2"/>
    <p:sldLayoutId id="214748380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accent1"/>
        </a:buClr>
        <a:buSzPct val="100000"/>
        <a:buFont typeface="Verdana" panose="020B0604030504040204" pitchFamily="34" charset="0"/>
        <a:buNone/>
        <a:defRPr lang="en-US" sz="32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4572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/>
        </a:buClr>
        <a:buSzPct val="80000"/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303115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0" r:id="rId3"/>
    <p:sldLayoutId id="2147483881" r:id="rId4"/>
    <p:sldLayoutId id="2147483858" r:id="rId5"/>
    <p:sldLayoutId id="2147483841" r:id="rId6"/>
    <p:sldLayoutId id="2147483842" r:id="rId7"/>
    <p:sldLayoutId id="2147483843" r:id="rId8"/>
    <p:sldLayoutId id="2147483876" r:id="rId9"/>
    <p:sldLayoutId id="2147483877" r:id="rId10"/>
    <p:sldLayoutId id="2147483878" r:id="rId11"/>
    <p:sldLayoutId id="214748387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80651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2"/>
    </p:custDataLst>
    <p:extLst>
      <p:ext uri="{BB962C8B-B14F-4D97-AF65-F5344CB8AC3E}">
        <p14:creationId xmlns:p14="http://schemas.microsoft.com/office/powerpoint/2010/main" val="345458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5" r:id="rId2"/>
    <p:sldLayoutId id="2147483784" r:id="rId3"/>
    <p:sldLayoutId id="2147483786" r:id="rId4"/>
    <p:sldLayoutId id="2147483891" r:id="rId5"/>
    <p:sldLayoutId id="2147483892" r:id="rId6"/>
    <p:sldLayoutId id="2147483775" r:id="rId7"/>
    <p:sldLayoutId id="2147483873" r:id="rId8"/>
    <p:sldLayoutId id="2147483874" r:id="rId9"/>
    <p:sldLayoutId id="214748387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Tessitura Favicon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257650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8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hel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5.png"/><Relationship Id="rId4" Type="http://schemas.openxmlformats.org/officeDocument/2006/relationships/hyperlink" Target="https://ssearch.oreilly.com/?q=Gi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\\tnhs\global\admin\scrip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file:///\\tnhs\global\Admin\ramp-gocd-client-configs" TargetMode="External"/><Relationship Id="rId4" Type="http://schemas.openxmlformats.org/officeDocument/2006/relationships/hyperlink" Target="file:///\\tnhs\global\admin\go\scrip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inus_Torvald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50284"/>
            <a:ext cx="11582400" cy="1366528"/>
          </a:xfrm>
        </p:spPr>
        <p:txBody>
          <a:bodyPr/>
          <a:lstStyle/>
          <a:p>
            <a:r>
              <a:rPr lang="en-US" dirty="0" smtClean="0"/>
              <a:t>Version </a:t>
            </a:r>
            <a:r>
              <a:rPr lang="en-US" dirty="0" smtClean="0"/>
              <a:t>Control</a:t>
            </a:r>
            <a:br>
              <a:rPr lang="en-US" dirty="0" smtClean="0"/>
            </a:br>
            <a:r>
              <a:rPr lang="en-US" sz="3200" dirty="0"/>
              <a:t>Repository usage for code and artifacts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74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8" y="2634746"/>
            <a:ext cx="1740412" cy="1737364"/>
          </a:xfrm>
          <a:prstGeom prst="rect">
            <a:avLst/>
          </a:prstGeom>
        </p:spPr>
      </p:pic>
      <p:pic>
        <p:nvPicPr>
          <p:cNvPr id="5" name="Git_Ad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3622" y="0"/>
            <a:ext cx="693896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Adding a file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504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Remote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43" y="1339702"/>
            <a:ext cx="7736958" cy="36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3" name="Git_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8683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Pull - Check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for updates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3098180"/>
            <a:ext cx="1740412" cy="1740412"/>
          </a:xfrm>
          <a:prstGeom prst="rect">
            <a:avLst/>
          </a:prstGeom>
        </p:spPr>
      </p:pic>
      <p:pic>
        <p:nvPicPr>
          <p:cNvPr id="4" name="Git_Pull-no-chang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0941" y="0"/>
            <a:ext cx="7089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8" y="2268980"/>
            <a:ext cx="1740412" cy="1737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33" y="967563"/>
            <a:ext cx="345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Adding a file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And pushing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4258497"/>
            <a:ext cx="1740412" cy="1740412"/>
          </a:xfrm>
          <a:prstGeom prst="rect">
            <a:avLst/>
          </a:prstGeom>
        </p:spPr>
      </p:pic>
      <p:pic>
        <p:nvPicPr>
          <p:cNvPr id="3" name="Git_Add&amp;Pu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8608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9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How can I learn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Knowing Linux is helpful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Single hyphen (-) is used for a letter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commit –m ‘Message goes here’ </a:t>
            </a:r>
          </a:p>
          <a:p>
            <a:r>
              <a:rPr lang="en-US" i="1" dirty="0" smtClean="0"/>
              <a:t>[for adding a commit message]</a:t>
            </a:r>
          </a:p>
          <a:p>
            <a:r>
              <a:rPr lang="en-US" dirty="0" smtClean="0"/>
              <a:t>Double hyphen (--) is used for a word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log --help </a:t>
            </a:r>
          </a:p>
          <a:p>
            <a:r>
              <a:rPr lang="en-US" i="1" dirty="0" smtClean="0"/>
              <a:t>[for the log command help]</a:t>
            </a:r>
          </a:p>
          <a:p>
            <a:r>
              <a:rPr lang="en-US" dirty="0" smtClean="0"/>
              <a:t>Git is case sensitive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 in help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Man(</a:t>
            </a:r>
            <a:r>
              <a:rPr lang="en-US" dirty="0" err="1" smtClean="0"/>
              <a:t>ual</a:t>
            </a:r>
            <a:r>
              <a:rPr lang="en-US" dirty="0" smtClean="0"/>
              <a:t>) pages – Linux help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man </a:t>
            </a:r>
            <a:r>
              <a:rPr lang="en-US" dirty="0" err="1" smtClean="0"/>
              <a:t>git</a:t>
            </a:r>
            <a:r>
              <a:rPr lang="en-US" dirty="0" smtClean="0"/>
              <a:t> – lists all of the top level commands</a:t>
            </a:r>
          </a:p>
          <a:p>
            <a:r>
              <a:rPr lang="en-US" dirty="0" smtClean="0"/>
              <a:t>Help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log --help – this will give you the help page for the log command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020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Git’s</a:t>
            </a:r>
            <a:r>
              <a:rPr lang="en-US" dirty="0" smtClean="0"/>
              <a:t> website: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git-scm.com/docs/git-help</a:t>
            </a:r>
            <a:endParaRPr lang="en-US" dirty="0" smtClean="0"/>
          </a:p>
          <a:p>
            <a:r>
              <a:rPr lang="en-US" dirty="0" smtClean="0"/>
              <a:t>Google:</a:t>
            </a:r>
          </a:p>
          <a:p>
            <a:r>
              <a:rPr lang="en-US" dirty="0"/>
              <a:t>	</a:t>
            </a:r>
            <a:r>
              <a:rPr lang="en-US" dirty="0" smtClean="0"/>
              <a:t>How do I change a commit message in Git?</a:t>
            </a:r>
          </a:p>
          <a:p>
            <a:r>
              <a:rPr lang="en-US" dirty="0" smtClean="0"/>
              <a:t>YouTube</a:t>
            </a:r>
          </a:p>
          <a:p>
            <a:r>
              <a:rPr lang="en-US" dirty="0"/>
              <a:t>	G</a:t>
            </a:r>
            <a:r>
              <a:rPr lang="en-US" dirty="0" smtClean="0"/>
              <a:t>it basics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79" y="3408651"/>
            <a:ext cx="1740412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4" y="0"/>
            <a:ext cx="3940752" cy="958009"/>
          </a:xfrm>
        </p:spPr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 Git is free from the Git website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git-scm.com/book/en/v2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Manning Publishing:</a:t>
            </a:r>
            <a:endParaRPr lang="en-US" dirty="0"/>
          </a:p>
          <a:p>
            <a:r>
              <a:rPr lang="en-US" dirty="0" smtClean="0"/>
              <a:t>Git in a Month of Lunches</a:t>
            </a:r>
          </a:p>
          <a:p>
            <a:endParaRPr lang="en-US" dirty="0"/>
          </a:p>
          <a:p>
            <a:r>
              <a:rPr lang="en-US" dirty="0" err="1" smtClean="0"/>
              <a:t>O’reilly</a:t>
            </a:r>
            <a:r>
              <a:rPr lang="en-US" dirty="0"/>
              <a:t> Media: </a:t>
            </a:r>
            <a:r>
              <a:rPr lang="en-US" dirty="0">
                <a:hlinkClick r:id="rId4"/>
              </a:rPr>
              <a:t>https://ssearch.oreilly.com/?</a:t>
            </a:r>
            <a:r>
              <a:rPr lang="en-US" dirty="0" smtClean="0">
                <a:hlinkClick r:id="rId4"/>
              </a:rPr>
              <a:t>q=Git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" y="958009"/>
            <a:ext cx="43719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Online Courses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Linux Academy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Udemy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PluralSight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W3Schools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CBTNuggets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2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103" y="1499447"/>
            <a:ext cx="11582400" cy="3416320"/>
          </a:xfrm>
        </p:spPr>
        <p:txBody>
          <a:bodyPr/>
          <a:lstStyle/>
          <a:p>
            <a:r>
              <a:rPr lang="en-US" dirty="0"/>
              <a:t>If Code or Documentation is for production </a:t>
            </a:r>
            <a:r>
              <a:rPr lang="en-US" dirty="0" smtClean="0"/>
              <a:t>use, </a:t>
            </a:r>
            <a:r>
              <a:rPr lang="en-US" dirty="0"/>
              <a:t>it should be in a system that has version control.</a:t>
            </a:r>
          </a:p>
        </p:txBody>
      </p:sp>
    </p:spTree>
    <p:extLst>
      <p:ext uri="{BB962C8B-B14F-4D97-AF65-F5344CB8AC3E}">
        <p14:creationId xmlns:p14="http://schemas.microsoft.com/office/powerpoint/2010/main" val="362012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 Repos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</a:t>
            </a:r>
            <a:r>
              <a:rPr lang="en-US" dirty="0" smtClean="0"/>
              <a:t>Scripts</a:t>
            </a:r>
            <a:endParaRPr lang="en-US" u="sng" dirty="0" smtClean="0">
              <a:hlinkClick r:id="rId3" action="ppaction://hlinkfil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 smtClean="0">
                <a:hlinkClick r:id="rId3" action="ppaction://hlinkfile"/>
              </a:rPr>
              <a:t>\\tnhs\global\admin\scripts</a:t>
            </a:r>
            <a:endParaRPr lang="en-US" u="sng" dirty="0" smtClean="0"/>
          </a:p>
          <a:p>
            <a:r>
              <a:rPr lang="en-US" dirty="0" err="1"/>
              <a:t>GoCD</a:t>
            </a:r>
            <a:r>
              <a:rPr lang="en-US" dirty="0"/>
              <a:t> Pipeline </a:t>
            </a:r>
            <a:r>
              <a:rPr lang="en-US" dirty="0" smtClean="0"/>
              <a:t>Scripts</a:t>
            </a:r>
            <a:endParaRPr lang="en-US" u="sng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hlinkClick r:id="rId4" action="ppaction://hlinkfile"/>
              </a:rPr>
              <a:t>\\</a:t>
            </a:r>
            <a:r>
              <a:rPr lang="en-US" u="sng" dirty="0" smtClean="0">
                <a:hlinkClick r:id="rId4" action="ppaction://hlinkfile"/>
              </a:rPr>
              <a:t>tnhs\global\admin\go\scripts</a:t>
            </a:r>
            <a:endParaRPr lang="en-US" u="sng" dirty="0" smtClean="0"/>
          </a:p>
          <a:p>
            <a:r>
              <a:rPr lang="en-US" dirty="0"/>
              <a:t>Client </a:t>
            </a:r>
            <a:r>
              <a:rPr lang="en-US" dirty="0" smtClean="0"/>
              <a:t>Configuration files</a:t>
            </a:r>
            <a:endParaRPr lang="en-US" u="sng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 action="ppaction://hlinkfile"/>
              </a:rPr>
              <a:t>\\</a:t>
            </a:r>
            <a:r>
              <a:rPr lang="en-US" dirty="0" smtClean="0">
                <a:hlinkClick r:id="rId5" action="ppaction://hlinkfile"/>
              </a:rPr>
              <a:t>tnhs\global\Admin\ramp-gocd-client-configs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66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60" y="2580528"/>
            <a:ext cx="3940752" cy="12333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sure your files are in the </a:t>
            </a: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pic>
        <p:nvPicPr>
          <p:cNvPr id="4" name="Git_Stat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5181" y="0"/>
            <a:ext cx="7716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60" y="2580528"/>
            <a:ext cx="3940752" cy="12333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sure your files are in the </a:t>
            </a:r>
            <a:r>
              <a:rPr lang="en-US" dirty="0" smtClean="0"/>
              <a:t>repository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git</a:t>
            </a:r>
            <a:r>
              <a:rPr lang="en-US" dirty="0" smtClean="0"/>
              <a:t> log</a:t>
            </a:r>
            <a:endParaRPr lang="en-US" dirty="0"/>
          </a:p>
        </p:txBody>
      </p:sp>
      <p:pic>
        <p:nvPicPr>
          <p:cNvPr id="3" name="Git_lo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6030" y="0"/>
            <a:ext cx="772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first commit comment </a:t>
            </a:r>
            <a:r>
              <a:rPr lang="en-US" sz="2400" dirty="0"/>
              <a:t>should explain why the script was added </a:t>
            </a:r>
            <a:r>
              <a:rPr lang="en-US" sz="2400" dirty="0" smtClean="0"/>
              <a:t>to the repository and what the script does.</a:t>
            </a:r>
            <a:endParaRPr lang="en-US" sz="2400" dirty="0"/>
          </a:p>
          <a:p>
            <a:r>
              <a:rPr lang="en-US" sz="2400" dirty="0" smtClean="0"/>
              <a:t>If you are updating code the comment should explain what changed with this commit.</a:t>
            </a:r>
          </a:p>
          <a:p>
            <a:r>
              <a:rPr lang="en-US" sz="2400" dirty="0" smtClean="0"/>
              <a:t>Initial commit:</a:t>
            </a:r>
            <a:endParaRPr lang="en-US" sz="2400" dirty="0"/>
          </a:p>
          <a:p>
            <a:pPr lvl="1"/>
            <a:r>
              <a:rPr lang="en-US" sz="2000" dirty="0" smtClean="0"/>
              <a:t>This will add XXXYYY folder</a:t>
            </a:r>
          </a:p>
          <a:p>
            <a:pPr lvl="1"/>
            <a:r>
              <a:rPr lang="en-US" sz="2000" dirty="0" smtClean="0"/>
              <a:t>The folder is needed because…</a:t>
            </a:r>
          </a:p>
          <a:p>
            <a:pPr lvl="1"/>
            <a:r>
              <a:rPr lang="en-US" sz="2000" dirty="0" smtClean="0"/>
              <a:t>RPSY-000000</a:t>
            </a:r>
          </a:p>
          <a:p>
            <a:r>
              <a:rPr lang="en-US" sz="2400" dirty="0" smtClean="0"/>
              <a:t>Update commit:</a:t>
            </a:r>
            <a:endParaRPr lang="en-US" sz="2400" dirty="0"/>
          </a:p>
          <a:p>
            <a:pPr lvl="1"/>
            <a:r>
              <a:rPr lang="en-US" sz="2000" dirty="0" smtClean="0"/>
              <a:t>Now the folder is named AAABBB</a:t>
            </a:r>
          </a:p>
          <a:p>
            <a:pPr lvl="1"/>
            <a:r>
              <a:rPr lang="en-US" sz="2000" dirty="0" smtClean="0"/>
              <a:t>RPSY-000001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124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Use JIRA card numbers when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first line is special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You can write a small book after the first line</a:t>
            </a:r>
          </a:p>
        </p:txBody>
      </p:sp>
    </p:spTree>
    <p:extLst>
      <p:ext uri="{BB962C8B-B14F-4D97-AF65-F5344CB8AC3E}">
        <p14:creationId xmlns:p14="http://schemas.microsoft.com/office/powerpoint/2010/main" val="22364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Gitk</a:t>
            </a:r>
            <a:r>
              <a:rPr lang="en-US" dirty="0" smtClean="0"/>
              <a:t> (built in GUI for visualizing the branches)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Git GUI comes with windows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SourceTree</a:t>
            </a:r>
            <a:r>
              <a:rPr lang="en-US" dirty="0" smtClean="0"/>
              <a:t> (</a:t>
            </a:r>
            <a:r>
              <a:rPr lang="en-US" dirty="0" err="1" smtClean="0"/>
              <a:t>BitBuckets</a:t>
            </a:r>
            <a:r>
              <a:rPr lang="en-US" dirty="0" smtClean="0"/>
              <a:t> GUI)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GitKraken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55430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Linus Torvalds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62" y="1073888"/>
            <a:ext cx="2086266" cy="29722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The inventor of Linux and Git: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11703" y="4752753"/>
            <a:ext cx="510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https://en.wikipedia.org/wiki/Linus_Torvalds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 GUI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 is king. Git was created by Linus. All of the functionality is available through the CLI. All GUIs are just doing CLI commands underneath.</a:t>
            </a:r>
          </a:p>
          <a:p>
            <a:endParaRPr lang="en-US" dirty="0"/>
          </a:p>
          <a:p>
            <a:r>
              <a:rPr lang="en-US" dirty="0" smtClean="0"/>
              <a:t>GUIs are great for visualization.</a:t>
            </a:r>
          </a:p>
          <a:p>
            <a:r>
              <a:rPr lang="en-US" dirty="0" smtClean="0"/>
              <a:t>GUIs can be better for adding and updating comments; among other tasks.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Aliases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Making life a little easier: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lol</a:t>
            </a:r>
          </a:p>
          <a:p>
            <a:pPr marL="914400" lvl="1" indent="-457200"/>
            <a:r>
              <a:rPr lang="en-US" dirty="0" smtClean="0"/>
              <a:t>log </a:t>
            </a:r>
            <a:r>
              <a:rPr lang="en-US" dirty="0"/>
              <a:t>--graph --decorate --pretty=</a:t>
            </a:r>
            <a:r>
              <a:rPr lang="en-US" dirty="0" err="1"/>
              <a:t>oneline</a:t>
            </a:r>
            <a:r>
              <a:rPr lang="en-US" dirty="0"/>
              <a:t> --abbrev-commit --</a:t>
            </a:r>
            <a:r>
              <a:rPr lang="en-US" dirty="0" smtClean="0"/>
              <a:t>all‘</a:t>
            </a:r>
          </a:p>
          <a:p>
            <a:pPr lvl="1" indent="0">
              <a:buNone/>
            </a:pPr>
            <a:r>
              <a:rPr lang="en-AU" sz="1200" dirty="0"/>
              <a:t>git </a:t>
            </a:r>
            <a:r>
              <a:rPr lang="en-AU" sz="1200" dirty="0" err="1"/>
              <a:t>config</a:t>
            </a:r>
            <a:r>
              <a:rPr lang="en-AU" sz="1200" dirty="0"/>
              <a:t> --global --add </a:t>
            </a:r>
            <a:r>
              <a:rPr lang="en-AU" sz="1200" dirty="0" err="1"/>
              <a:t>alias.lol</a:t>
            </a:r>
            <a:r>
              <a:rPr lang="en-AU" sz="1200" dirty="0"/>
              <a:t> "log --graph --decorate --pretty=</a:t>
            </a:r>
            <a:r>
              <a:rPr lang="en-AU" sz="1200" dirty="0" err="1"/>
              <a:t>oneline</a:t>
            </a:r>
            <a:r>
              <a:rPr lang="en-AU" sz="1200" dirty="0"/>
              <a:t> --abbrev-commit --all" </a:t>
            </a:r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gcm</a:t>
            </a:r>
            <a:endParaRPr lang="en-US" dirty="0" smtClean="0"/>
          </a:p>
          <a:p>
            <a:pPr marL="914400" lvl="1" indent="-457200"/>
            <a:r>
              <a:rPr lang="en-US" dirty="0" err="1" smtClean="0"/>
              <a:t>git</a:t>
            </a:r>
            <a:r>
              <a:rPr lang="en-US" dirty="0" smtClean="0"/>
              <a:t> commit –m </a:t>
            </a:r>
          </a:p>
          <a:p>
            <a:pPr lvl="1" indent="0">
              <a:buNone/>
            </a:pPr>
            <a:r>
              <a:rPr lang="en-AU" sz="1200" dirty="0"/>
              <a:t>git </a:t>
            </a:r>
            <a:r>
              <a:rPr lang="en-AU" sz="1200" dirty="0" err="1"/>
              <a:t>config</a:t>
            </a:r>
            <a:r>
              <a:rPr lang="en-AU" sz="1200" dirty="0"/>
              <a:t> --global --add </a:t>
            </a:r>
            <a:r>
              <a:rPr lang="en-AU" sz="1200" dirty="0" err="1"/>
              <a:t>alias.gcm</a:t>
            </a:r>
            <a:r>
              <a:rPr lang="en-AU" sz="1200" dirty="0"/>
              <a:t> </a:t>
            </a:r>
            <a:r>
              <a:rPr lang="en-AU" sz="1200" dirty="0" smtClean="0"/>
              <a:t>“git commit </a:t>
            </a:r>
            <a:r>
              <a:rPr lang="en-AU" sz="1200" dirty="0"/>
              <a:t>-m"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66762"/>
            <a:ext cx="76200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learn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we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Local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Initialize a</a:t>
            </a:r>
            <a:br>
              <a:rPr lang="en-US" dirty="0" smtClean="0"/>
            </a:br>
            <a:r>
              <a:rPr lang="en-US" dirty="0" smtClean="0"/>
              <a:t>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92" y="2301"/>
            <a:ext cx="693784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FILEFULLNAME" val="C:\Users\Beth\Documents\_MY_FILES_\TLCC\TLCC 2017\Slide Templates\MacroBook1.xlsm"/>
  <p:tag name="DATAFOLDER" val="C:\Users\Beth\Documents\_MY_FILES_\TLCC\TLCC 2017\Slide Templates\"/>
  <p:tag name="DATAFILE" val="MacroBook1.xlsm"/>
  <p:tag name="WORKSHEETINDEX" val="0"/>
  <p:tag name="ROTATEDATA" val="NO"/>
  <p:tag name="OUTPUTFOLDER" val="C:\Users\Beth\Documents\_MY_FILES_\TLCC\TLCC 2017\Slide Templates\"/>
  <p:tag name="MERGEMODE" val="PRESENTATIONS"/>
  <p:tag name="SKIPFEEDBACK" val="NO"/>
  <p:tag name="TESTMODE" val="NO"/>
  <p:tag name="TESTSTARTRECORD" val="1"/>
  <p:tag name="TESTENDRECORD" val="0"/>
  <p:tag name="LASTSAVETOFOLDER" val="C:\Users\Beth\Documents\_MY_FILES_\TLCC\TLCC 2017\Slide Templates\"/>
  <p:tag name="ARTICULATE_PROJECT_OPEN" val="0"/>
  <p:tag name="ARTICULATE_SLIDE_THUMBNAIL_REFRESH" val="1"/>
  <p:tag name="ARTICULATE_SLIDE_COUNT" val="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ssitura Title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2.xml><?xml version="1.0" encoding="utf-8"?>
<a:theme xmlns:a="http://schemas.openxmlformats.org/drawingml/2006/main" name="Tessitura Block Sans Serif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3.xml><?xml version="1.0" encoding="utf-8"?>
<a:theme xmlns:a="http://schemas.openxmlformats.org/drawingml/2006/main" name="Tessitura with Bullets (Serif Heading)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4.xml><?xml version="1.0" encoding="utf-8"?>
<a:theme xmlns:a="http://schemas.openxmlformats.org/drawingml/2006/main" name="Tessitura Headlines and Divider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5.xml><?xml version="1.0" encoding="utf-8"?>
<a:theme xmlns:a="http://schemas.openxmlformats.org/drawingml/2006/main" name="Tessitura Testimonial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6.xml><?xml version="1.0" encoding="utf-8"?>
<a:theme xmlns:a="http://schemas.openxmlformats.org/drawingml/2006/main" name="Tessitura Blank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7.xml><?xml version="1.0" encoding="utf-8"?>
<a:theme xmlns:a="http://schemas.openxmlformats.org/drawingml/2006/main" name="Tessitura Device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Tessitura_Network_TLCC2017_Template - Master Slide Deck</Template>
  <TotalTime>6147</TotalTime>
  <Words>917</Words>
  <Application>Microsoft Office PowerPoint</Application>
  <PresentationFormat>Widescreen</PresentationFormat>
  <Paragraphs>167</Paragraphs>
  <Slides>33</Slides>
  <Notes>24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Montserrat</vt:lpstr>
      <vt:lpstr>Open Sans Semibold</vt:lpstr>
      <vt:lpstr>Domine</vt:lpstr>
      <vt:lpstr>Arial</vt:lpstr>
      <vt:lpstr>Montserrat Light</vt:lpstr>
      <vt:lpstr>Wingdings</vt:lpstr>
      <vt:lpstr>Verdana</vt:lpstr>
      <vt:lpstr>Tessitura Title</vt:lpstr>
      <vt:lpstr>Tessitura Block Sans Serif</vt:lpstr>
      <vt:lpstr>Tessitura with Bullets (Serif Heading)</vt:lpstr>
      <vt:lpstr>Tessitura Headlines and Dividers</vt:lpstr>
      <vt:lpstr>Tessitura Testimonials</vt:lpstr>
      <vt:lpstr>Tessitura Blank</vt:lpstr>
      <vt:lpstr>Tessitura Devices</vt:lpstr>
      <vt:lpstr>Version Control Repository usage for code and artifacts</vt:lpstr>
      <vt:lpstr>History</vt:lpstr>
      <vt:lpstr>Linus Torvalds</vt:lpstr>
      <vt:lpstr>Why learn it</vt:lpstr>
      <vt:lpstr>Why we use it</vt:lpstr>
      <vt:lpstr>PowerPoint Presentation</vt:lpstr>
      <vt:lpstr>PowerPoint Presentation</vt:lpstr>
      <vt:lpstr>Local Repositories</vt:lpstr>
      <vt:lpstr>Initialize a repository</vt:lpstr>
      <vt:lpstr>PowerPoint Presentation</vt:lpstr>
      <vt:lpstr>Remote Repositories</vt:lpstr>
      <vt:lpstr>PowerPoint Presentation</vt:lpstr>
      <vt:lpstr>PowerPoint Presentation</vt:lpstr>
      <vt:lpstr>PowerPoint Presentation</vt:lpstr>
      <vt:lpstr>PowerPoint Presentation</vt:lpstr>
      <vt:lpstr>How can I learn this?</vt:lpstr>
      <vt:lpstr>Knowing Linux is helpful</vt:lpstr>
      <vt:lpstr>Built in help</vt:lpstr>
      <vt:lpstr>The internet</vt:lpstr>
      <vt:lpstr>Books</vt:lpstr>
      <vt:lpstr>Online Courses</vt:lpstr>
      <vt:lpstr>Recommendations</vt:lpstr>
      <vt:lpstr>If Code or Documentation is for production use, it should be in a system that has version control.</vt:lpstr>
      <vt:lpstr>Production Repos</vt:lpstr>
      <vt:lpstr>Making sure your files are in the repository  git status</vt:lpstr>
      <vt:lpstr>Making sure your files are in the repository  git log</vt:lpstr>
      <vt:lpstr>Comments</vt:lpstr>
      <vt:lpstr>Comments</vt:lpstr>
      <vt:lpstr>GUIs</vt:lpstr>
      <vt:lpstr>CLI vs GUI</vt:lpstr>
      <vt:lpstr>Git Aliases</vt:lpstr>
      <vt:lpstr>PowerPoint Presentation</vt:lpstr>
      <vt:lpstr>PowerPoint Presentation</vt:lpstr>
    </vt:vector>
  </TitlesOfParts>
  <Company>Tessitura Network,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these slides:</dc:title>
  <dc:creator>Beth</dc:creator>
  <cp:lastModifiedBy>Paul Moody</cp:lastModifiedBy>
  <cp:revision>215</cp:revision>
  <dcterms:created xsi:type="dcterms:W3CDTF">2017-04-10T19:38:12Z</dcterms:created>
  <dcterms:modified xsi:type="dcterms:W3CDTF">2020-01-28T23:16:54Z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3E25DCD3-4B42-434E-A5D4-EB05CE2BD909</vt:lpwstr>
  </property>
  <property fmtid="{D5CDD505-2E9C-101B-9397-08002B2CF9AE}" pid="3" name="ArticulatePath">
    <vt:lpwstr>Tessitura Template Option5</vt:lpwstr>
  </property>
</Properties>
</file>